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39"/>
  </p:notesMasterIdLst>
  <p:sldIdLst>
    <p:sldId id="256" r:id="rId3"/>
    <p:sldId id="257" r:id="rId4"/>
    <p:sldId id="259" r:id="rId5"/>
    <p:sldId id="349" r:id="rId6"/>
    <p:sldId id="489" r:id="rId7"/>
    <p:sldId id="262" r:id="rId8"/>
    <p:sldId id="263" r:id="rId9"/>
    <p:sldId id="264" r:id="rId10"/>
    <p:sldId id="266" r:id="rId11"/>
    <p:sldId id="330" r:id="rId12"/>
    <p:sldId id="490" r:id="rId13"/>
    <p:sldId id="388" r:id="rId14"/>
    <p:sldId id="311" r:id="rId15"/>
    <p:sldId id="267" r:id="rId16"/>
    <p:sldId id="338" r:id="rId17"/>
    <p:sldId id="333" r:id="rId18"/>
    <p:sldId id="343" r:id="rId19"/>
    <p:sldId id="344" r:id="rId20"/>
    <p:sldId id="339" r:id="rId21"/>
    <p:sldId id="340" r:id="rId22"/>
    <p:sldId id="335" r:id="rId23"/>
    <p:sldId id="341" r:id="rId24"/>
    <p:sldId id="342" r:id="rId25"/>
    <p:sldId id="346" r:id="rId26"/>
    <p:sldId id="377" r:id="rId27"/>
    <p:sldId id="374" r:id="rId28"/>
    <p:sldId id="378" r:id="rId29"/>
    <p:sldId id="379" r:id="rId30"/>
    <p:sldId id="380" r:id="rId31"/>
    <p:sldId id="278" r:id="rId32"/>
    <p:sldId id="279" r:id="rId33"/>
    <p:sldId id="281" r:id="rId34"/>
    <p:sldId id="282" r:id="rId35"/>
    <p:sldId id="345" r:id="rId36"/>
    <p:sldId id="289" r:id="rId37"/>
    <p:sldId id="337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Helvetica Neue" panose="02000503000000020004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5"/>
    <p:restoredTop sz="97146"/>
  </p:normalViewPr>
  <p:slideViewPr>
    <p:cSldViewPr snapToGrid="0">
      <p:cViewPr varScale="1">
        <p:scale>
          <a:sx n="202" d="100"/>
          <a:sy n="202" d="100"/>
        </p:scale>
        <p:origin x="184" y="272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6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797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657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536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6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43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3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19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88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226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530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976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58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044" TargetMode="External"/><Relationship Id="rId2" Type="http://schemas.openxmlformats.org/officeDocument/2006/relationships/hyperlink" Target="https://arxiv.org/pdf/1707.06887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1707.0149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1707.06887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1710.10044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1707.0149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intermediate/mario_rl_tutorial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towardsdatascience.com/deep-q-network-dqn-i-bce08bdf2af" TargetMode="External"/><Relationship Id="rId5" Type="http://schemas.openxmlformats.org/officeDocument/2006/relationships/hyperlink" Target="https://towardsdatascience.com/double-deep-q-networks-905dd8325412" TargetMode="External"/><Relationship Id="rId4" Type="http://schemas.openxmlformats.org/officeDocument/2006/relationships/hyperlink" Target="https://www.mlq.ai/guide-to-deep-reinforcement-learnin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igor-stureiko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Deep Q Network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CartPole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75B6B-B0D1-3048-BB9D-AED095CEFB8E}"/>
              </a:ext>
            </a:extLst>
          </p:cNvPr>
          <p:cNvGraphicFramePr>
            <a:graphicFrameLocks noGrp="1"/>
          </p:cNvGraphicFramePr>
          <p:nvPr/>
        </p:nvGraphicFramePr>
        <p:xfrm>
          <a:off x="417726" y="2676170"/>
          <a:ext cx="8229184" cy="1463040"/>
        </p:xfrm>
        <a:graphic>
          <a:graphicData uri="http://schemas.openxmlformats.org/drawingml/2006/table">
            <a:tbl>
              <a:tblPr/>
              <a:tblGrid>
                <a:gridCol w="1285596">
                  <a:extLst>
                    <a:ext uri="{9D8B030D-6E8A-4147-A177-3AD203B41FA5}">
                      <a16:colId xmlns:a16="http://schemas.microsoft.com/office/drawing/2014/main" val="2126498394"/>
                    </a:ext>
                  </a:extLst>
                </a:gridCol>
                <a:gridCol w="6943588">
                  <a:extLst>
                    <a:ext uri="{9D8B030D-6E8A-4147-A177-3AD203B41FA5}">
                      <a16:colId xmlns:a16="http://schemas.microsoft.com/office/drawing/2014/main" val="13392583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Action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Discrete(2)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743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Observation Space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Box(</a:t>
                      </a:r>
                    </a:p>
                    <a:p>
                      <a:r>
                        <a:rPr lang="en-US" dirty="0">
                          <a:effectLst/>
                        </a:rPr>
                        <a:t>[-4.8000002e+00 -3.4028235e+38 -4.1887903e-01 -3.4028235e+38], [4.8000002e+00 3.4028235e+38 4.1887903e-01 3.4028235e+38], </a:t>
                      </a:r>
                    </a:p>
                    <a:p>
                      <a:r>
                        <a:rPr lang="en-US" dirty="0">
                          <a:effectLst/>
                        </a:rPr>
                        <a:t>(4,), </a:t>
                      </a:r>
                    </a:p>
                    <a:p>
                      <a:r>
                        <a:rPr lang="en-US" dirty="0">
                          <a:effectLst/>
                        </a:rPr>
                        <a:t>float32)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2124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7E440A9-8F18-D44E-A9D6-30E7873B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8" y="2462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2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SARSA and Q-learning</a:t>
            </a:r>
            <a:endParaRPr dirty="0"/>
          </a:p>
        </p:txBody>
      </p:sp>
      <p:sp>
        <p:nvSpPr>
          <p:cNvPr id="7" name="Google Shape;311;p57">
            <a:extLst>
              <a:ext uri="{FF2B5EF4-FFF2-40B4-BE49-F238E27FC236}">
                <a16:creationId xmlns:a16="http://schemas.microsoft.com/office/drawing/2014/main" id="{8A36D44E-7C6A-5342-A463-32C67AE55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38" y="1192019"/>
            <a:ext cx="8801144" cy="3723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Устанавливаем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𝑎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)=0,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𝐾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&gt;0,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𝜀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=1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Для каждого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𝑘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∈1,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𝐾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</a:t>
            </a:r>
          </a:p>
          <a:p>
            <a:pPr marL="590550" lvl="1" indent="0"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двигаясь по текущей траектории из </a:t>
            </a:r>
            <a:r>
              <a:rPr lang="ru-RU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состояния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действуя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в силу политики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(⋅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Variants"/>
              </a:rPr>
              <a:t>|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и обновляя политику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𝜀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−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𝑔𝑟𝑒𝑒𝑑𝑦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получаем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𝑅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и переходим в состояние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 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действием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∼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(⋅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Variants"/>
              </a:rPr>
              <a:t>|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STIXMathJax_Main"/>
            </a:endParaRPr>
          </a:p>
          <a:p>
            <a:pPr marL="457200" lvl="1" indent="-323850">
              <a:buSzPts val="1500"/>
              <a:buFont typeface="Roboto"/>
              <a:buChar char="●"/>
            </a:pPr>
            <a:r>
              <a:rPr lang="ru-RU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Обновляем 𝑄: </a:t>
            </a: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US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ru-RU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Обновляем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𝜀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=1/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𝑘</a:t>
            </a:r>
            <a:endParaRPr lang="ru-RU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15B193F-62F1-F44B-85D9-383DC45B3E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7647" y="3219418"/>
              <a:ext cx="8086406" cy="994918"/>
            </p:xfrm>
            <a:graphic>
              <a:graphicData uri="http://schemas.openxmlformats.org/drawingml/2006/table">
                <a:tbl>
                  <a:tblPr firstRow="1" bandRow="1">
                    <a:tableStyleId>{B623574C-9AE7-4070-A081-93A97D88BCA6}</a:tableStyleId>
                  </a:tblPr>
                  <a:tblGrid>
                    <a:gridCol w="4043203">
                      <a:extLst>
                        <a:ext uri="{9D8B030D-6E8A-4147-A177-3AD203B41FA5}">
                          <a16:colId xmlns:a16="http://schemas.microsoft.com/office/drawing/2014/main" val="1307011111"/>
                        </a:ext>
                      </a:extLst>
                    </a:gridCol>
                    <a:gridCol w="4043203">
                      <a:extLst>
                        <a:ext uri="{9D8B030D-6E8A-4147-A177-3AD203B41FA5}">
                          <a16:colId xmlns:a16="http://schemas.microsoft.com/office/drawing/2014/main" val="3065587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Q-learning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SARSA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769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1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05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15B193F-62F1-F44B-85D9-383DC45B3E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226221"/>
                  </p:ext>
                </p:extLst>
              </p:nvPr>
            </p:nvGraphicFramePr>
            <p:xfrm>
              <a:off x="717647" y="3219418"/>
              <a:ext cx="8086406" cy="994918"/>
            </p:xfrm>
            <a:graphic>
              <a:graphicData uri="http://schemas.openxmlformats.org/drawingml/2006/table">
                <a:tbl>
                  <a:tblPr firstRow="1" bandRow="1">
                    <a:tableStyleId>{B623574C-9AE7-4070-A081-93A97D88BCA6}</a:tableStyleId>
                  </a:tblPr>
                  <a:tblGrid>
                    <a:gridCol w="4043203">
                      <a:extLst>
                        <a:ext uri="{9D8B030D-6E8A-4147-A177-3AD203B41FA5}">
                          <a16:colId xmlns:a16="http://schemas.microsoft.com/office/drawing/2014/main" val="1307011111"/>
                        </a:ext>
                      </a:extLst>
                    </a:gridCol>
                    <a:gridCol w="4043203">
                      <a:extLst>
                        <a:ext uri="{9D8B030D-6E8A-4147-A177-3AD203B41FA5}">
                          <a16:colId xmlns:a16="http://schemas.microsoft.com/office/drawing/2014/main" val="3065587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Q-learning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SARSA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769220"/>
                      </a:ext>
                    </a:extLst>
                  </a:tr>
                  <a:tr h="624078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313" t="-60000" r="-100313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60000" r="-313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051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3877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CartPole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дискретизация среды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128558"/>
                <a:ext cx="8373832" cy="25883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Разделим пространство состояний на дискретные интервалы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 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Тогда размер 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q-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таблицы в памяти (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Mb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) будет следующий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число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_интервалов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число_измерений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ru-RU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число_действий×32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bit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1024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10 интервалов =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⋅2⋅32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bit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1024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=0.6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Mb</m:t>
                    </m:r>
                  </m:oMath>
                </a14:m>
                <a:r>
                  <a:rPr lang="ru-RU" sz="1600" b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</a:t>
                </a:r>
                <a:r>
                  <a:rPr lang="en-US" sz="1600" b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20.000</a:t>
                </a:r>
                <a:r>
                  <a:rPr lang="ru-RU" sz="1600" b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состояний </a:t>
                </a:r>
                <a:r>
                  <a:rPr lang="en-US" sz="1600" b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q-table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20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интервалов =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⋅2⋅32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bit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1024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=9.77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Mb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320.000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состояний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q-table</a:t>
                </a:r>
              </a:p>
              <a:p>
                <a:r>
                  <a:rPr lang="en-US" sz="1600" b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50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интервалов =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⋅2⋅32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bit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1024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=381,74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Mb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, </a:t>
                </a:r>
                <a:r>
                  <a:rPr lang="en-TR" dirty="0"/>
                  <a:t>12.500.000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состояний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q-table</a:t>
                </a:r>
                <a:endParaRPr lang="en-US" sz="1600" b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100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интервалов =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⋅2⋅32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bit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1024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=6.1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Gb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, </a:t>
                </a:r>
                <a:r>
                  <a:rPr lang="en-TR" dirty="0"/>
                  <a:t>200.000.000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состояний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q-table</a:t>
                </a:r>
                <a:endParaRPr lang="en-US" sz="1600" b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128558"/>
                <a:ext cx="8373832" cy="2588319"/>
              </a:xfrm>
              <a:prstGeom prst="rect">
                <a:avLst/>
              </a:prstGeom>
              <a:blipFill>
                <a:blip r:embed="rId3"/>
                <a:stretch>
                  <a:fillRect b="-2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384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Property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/>
                  <a:t>Markov Decision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786" t="-4545" b="-4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 infinite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set of final states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infinite/finite 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(|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|=</a:t>
                </a:r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function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state probability function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reward function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a discount coefficient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blipFill>
                <a:blip r:embed="rId5"/>
                <a:stretch>
                  <a:fillRect l="-2308" t="-1435" r="-769" b="-3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78031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Уравнение Беллмана для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aseline="-25000" dirty="0">
                    <a:solidFill>
                      <a:srgbClr val="000000"/>
                    </a:solidFill>
                    <a:latin typeface="STIXMathJax_Normal-italic"/>
                  </a:rPr>
                  <a:t>*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функцию: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Пространство большой размерности? </a:t>
                </a: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Экран игры 210х160 с 8-битной графикой и 3 действиями дает нам пространство состояний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2</a:t>
                </a:r>
                <a:r>
                  <a:rPr lang="en-US" sz="1600" baseline="30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160*210*8*3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= 2</a:t>
                </a:r>
                <a:r>
                  <a:rPr lang="en-US" sz="1600" baseline="30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806400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–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сопоставимо с числом атомов во вселенной, точнее говоря много больше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  <a:sym typeface="Wingdings" pitchFamily="2" charset="2"/>
                  </a:rPr>
                  <a:t>😱</a:t>
                </a:r>
                <a:endParaRPr lang="en-US" sz="1600" baseline="30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780317"/>
              </a:xfrm>
              <a:prstGeom prst="rect">
                <a:avLst/>
              </a:prstGeom>
              <a:blipFill>
                <a:blip r:embed="rId3"/>
                <a:stretch>
                  <a:fillRect t="-6376" b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50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 update for NN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59E22-D405-3746-8366-A60CC80B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041222"/>
            <a:ext cx="4660173" cy="3920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B78E1-E708-EA44-9C6F-6DD6C2F2E456}"/>
                  </a:ext>
                </a:extLst>
              </p:cNvPr>
              <p:cNvSpPr txBox="1"/>
              <p:nvPr/>
            </p:nvSpPr>
            <p:spPr>
              <a:xfrm>
                <a:off x="5805813" y="1678488"/>
                <a:ext cx="3215337" cy="145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Будем приближать функцию </a:t>
                </a:r>
                <a:r>
                  <a:rPr lang="en-US" dirty="0"/>
                  <a:t>Q </a:t>
                </a:r>
                <a:r>
                  <a:rPr lang="ru-RU" dirty="0" err="1"/>
                  <a:t>нейросетью</a:t>
                </a:r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Поскольку нам необходимо получить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ru-RU" dirty="0"/>
                  <a:t> то второй подход предпочтительнее.</a:t>
                </a:r>
                <a:endParaRPr lang="en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B78E1-E708-EA44-9C6F-6DD6C2F2E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13" y="1678488"/>
                <a:ext cx="3215337" cy="1458669"/>
              </a:xfrm>
              <a:prstGeom prst="rect">
                <a:avLst/>
              </a:prstGeom>
              <a:blipFill>
                <a:blip r:embed="rId4"/>
                <a:stretch>
                  <a:fillRect l="-392" t="-862" b="-25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440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 update for NN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функцию: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Loss: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≈−2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909EFE9-8AF8-534F-AFCA-B36C86C8D18F}"/>
              </a:ext>
            </a:extLst>
          </p:cNvPr>
          <p:cNvSpPr/>
          <p:nvPr/>
        </p:nvSpPr>
        <p:spPr>
          <a:xfrm>
            <a:off x="3970751" y="1426624"/>
            <a:ext cx="3288082" cy="565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2712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DQN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6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Deep Q-learning Network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9654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Инициализируем </a:t>
                </a:r>
                <a:r>
                  <a:rPr lang="ru-RU" sz="20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нейросеть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 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данные.</a:t>
                </a:r>
                <a:b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</a:b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Из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действуем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(∙|</m:t>
                    </m:r>
                    <m:sSub>
                      <m:sSubPr>
                        <m:ctrlP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жадная политика, получаем награду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и переходим в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 Сохраняем набор в память: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Обучаем сеть: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из памяти выборку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таргеты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          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←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965426"/>
              </a:xfrm>
              <a:prstGeom prst="rect">
                <a:avLst/>
              </a:prstGeom>
              <a:blipFill>
                <a:blip r:embed="rId3"/>
                <a:stretch>
                  <a:fillRect b="-345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37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Deep Q-learning Network</a:t>
            </a:r>
            <a:endParaRPr dirty="0"/>
          </a:p>
        </p:txBody>
      </p:sp>
      <p:sp>
        <p:nvSpPr>
          <p:cNvPr id="7" name="Google Shape;311;p57">
            <a:extLst>
              <a:ext uri="{FF2B5EF4-FFF2-40B4-BE49-F238E27FC236}">
                <a16:creationId xmlns:a16="http://schemas.microsoft.com/office/drawing/2014/main" id="{8A36D44E-7C6A-5342-A463-32C67AE55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2850" y="1032459"/>
            <a:ext cx="8801144" cy="3521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3350" indent="0" algn="ctr">
              <a:buNone/>
            </a:pPr>
            <a:r>
              <a:rPr lang="ru-RU" sz="2400" b="0" i="0" u="none" strike="noStrike" dirty="0">
                <a:solidFill>
                  <a:srgbClr val="C00000"/>
                </a:solidFill>
                <a:effectLst/>
                <a:latin typeface="Helvetica Neue" panose="02000503000000020004" pitchFamily="2" charset="0"/>
              </a:rPr>
              <a:t>Такой подход работает плохо.</a:t>
            </a:r>
          </a:p>
          <a:p>
            <a:pPr marL="133350" indent="0" algn="ctr">
              <a:buNone/>
            </a:pPr>
            <a:endParaRPr lang="ru-RU" sz="2400" dirty="0">
              <a:solidFill>
                <a:srgbClr val="C00000"/>
              </a:solidFill>
              <a:latin typeface="Helvetica Neue" panose="02000503000000020004" pitchFamily="2" charset="0"/>
            </a:endParaRPr>
          </a:p>
          <a:p>
            <a:pPr marL="590550" indent="-4572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Соседние состояния отличаются незначительно – сильно коррелированные данные для обучения.</a:t>
            </a:r>
          </a:p>
          <a:p>
            <a:pPr marL="590550" indent="-4572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Helvetica Neue" panose="02000503000000020004" pitchFamily="2" charset="0"/>
              </a:rPr>
              <a:t>Значение </a:t>
            </a:r>
            <a:r>
              <a:rPr lang="ru-RU" sz="1800" dirty="0" err="1">
                <a:solidFill>
                  <a:schemeClr val="tx1"/>
                </a:solidFill>
                <a:latin typeface="Helvetica Neue" panose="02000503000000020004" pitchFamily="2" charset="0"/>
              </a:rPr>
              <a:t>таргета</a:t>
            </a:r>
            <a:r>
              <a:rPr lang="ru-RU" sz="1800" dirty="0">
                <a:solidFill>
                  <a:schemeClr val="tx1"/>
                </a:solidFill>
                <a:latin typeface="Helvetica Neue" panose="02000503000000020004" pitchFamily="2" charset="0"/>
              </a:rPr>
              <a:t> и значение </a:t>
            </a:r>
            <a:r>
              <a:rPr lang="en-US" sz="1800" dirty="0">
                <a:solidFill>
                  <a:schemeClr val="tx1"/>
                </a:solidFill>
                <a:latin typeface="Helvetica Neue" panose="02000503000000020004" pitchFamily="2" charset="0"/>
              </a:rPr>
              <a:t>Q</a:t>
            </a:r>
            <a:r>
              <a:rPr lang="ru-RU" sz="1800" dirty="0">
                <a:solidFill>
                  <a:schemeClr val="tx1"/>
                </a:solidFill>
                <a:latin typeface="Helvetica Neue" panose="02000503000000020004" pitchFamily="2" charset="0"/>
              </a:rPr>
              <a:t>-функции в </a:t>
            </a:r>
            <a:r>
              <a:rPr lang="ru-RU" sz="1800" dirty="0" err="1">
                <a:solidFill>
                  <a:schemeClr val="tx1"/>
                </a:solidFill>
                <a:latin typeface="Helvetica Neue" panose="02000503000000020004" pitchFamily="2" charset="0"/>
              </a:rPr>
              <a:t>лоссе</a:t>
            </a:r>
            <a:r>
              <a:rPr lang="ru-RU" sz="1800" dirty="0">
                <a:solidFill>
                  <a:schemeClr val="tx1"/>
                </a:solidFill>
                <a:latin typeface="Helvetica Neue" panose="02000503000000020004" pitchFamily="2" charset="0"/>
              </a:rPr>
              <a:t> предсказывает одна и та же сеть. В ней стоит </a:t>
            </a:r>
            <a:r>
              <a:rPr lang="en-US" sz="1800" dirty="0">
                <a:solidFill>
                  <a:schemeClr val="tx1"/>
                </a:solidFill>
                <a:latin typeface="Helvetica Neue" panose="02000503000000020004" pitchFamily="2" charset="0"/>
              </a:rPr>
              <a:t>max – </a:t>
            </a:r>
            <a:r>
              <a:rPr lang="ru-RU" sz="1800" dirty="0">
                <a:solidFill>
                  <a:schemeClr val="tx1"/>
                </a:solidFill>
                <a:latin typeface="Helvetica Neue" panose="02000503000000020004" pitchFamily="2" charset="0"/>
              </a:rPr>
              <a:t>предсказания слишком оптимистичны.</a:t>
            </a:r>
            <a:endParaRPr lang="ru-RU" sz="2000" b="0" i="0" u="none" strike="noStrike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88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Улучшение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DQN – </a:t>
            </a:r>
            <a:r>
              <a:rPr lang="en-US" b="0" i="1" dirty="0">
                <a:solidFill>
                  <a:srgbClr val="000000"/>
                </a:solidFill>
                <a:latin typeface="Helvetica Neue" panose="02000503000000020004" pitchFamily="2" charset="0"/>
              </a:rPr>
              <a:t>Experience Replay Buffer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6072059" cy="26311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Наполняем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Buffer:</a:t>
                </a: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</a:rPr>
                  <a:t>Набираем данные и складываем их в </a:t>
                </a:r>
                <a:r>
                  <a:rPr lang="en-US" sz="1400" dirty="0">
                    <a:solidFill>
                      <a:srgbClr val="000000"/>
                    </a:solidFill>
                  </a:rPr>
                  <a:t>Buffer</a:t>
                </a:r>
                <a:r>
                  <a:rPr lang="ru-RU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ru-RU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Обучаем сеть: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из памяти выборку (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минибатч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ru-RU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не последовательных, а именно случайно взятых эпизодов и учим на них.</a:t>
                </a:r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таргеты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          </a:t>
                </a:r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←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6072059" cy="2631197"/>
              </a:xfrm>
              <a:prstGeom prst="rect">
                <a:avLst/>
              </a:prstGeom>
              <a:blipFill>
                <a:blip r:embed="rId3"/>
                <a:stretch>
                  <a:fillRect b="-103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F16D612-7204-CD49-A698-C8AEEFF7C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743" y="1426624"/>
            <a:ext cx="1819633" cy="27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Улучшение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DQN – </a:t>
            </a:r>
            <a:r>
              <a:rPr lang="en-US" b="0" i="1" dirty="0">
                <a:solidFill>
                  <a:srgbClr val="000000"/>
                </a:solidFill>
                <a:latin typeface="Helvetica Neue" panose="02000503000000020004" pitchFamily="2" charset="0"/>
              </a:rPr>
              <a:t>Fixed target network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1199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Вводим две сети. </a:t>
                </a:r>
              </a:p>
              <a:p>
                <a:pPr lvl="1"/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Одна используется для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вычисления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таргетов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Вторая контролирует величину изменений.</a:t>
                </a:r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Обучаем сеть: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Фиксируем сеть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и вычисляем по ней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таргеты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</a:t>
                </a:r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таргеты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на другой сети: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←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Обновляем параметры фиксированной сети по обучаемой сети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</a:p>
              <a:p>
                <a:pPr lvl="2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 периодичностью в несколько десятков эпизодов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(</a:t>
                </a:r>
                <a:r>
                  <a:rPr lang="en-US" sz="1400" i="1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Hard target network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</a:t>
                </a:r>
              </a:p>
              <a:p>
                <a:pPr lvl="2"/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Берем взвешенное обновление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𝜏𝜃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(</a:t>
                </a:r>
                <a:r>
                  <a:rPr lang="en-US" sz="1400" b="0" i="1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Soft target network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119919"/>
              </a:xfrm>
              <a:prstGeom prst="rect">
                <a:avLst/>
              </a:prstGeom>
              <a:blipFill>
                <a:blip r:embed="rId3"/>
                <a:stretch>
                  <a:fillRect b="-58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13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DQN</a:t>
            </a:r>
            <a:endParaRPr lang="en-US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E0EE1-4156-6F48-98C0-1A5E7E2F9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790"/>
            <a:ext cx="9144000" cy="33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78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Double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&amp;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dueling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DQN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3A2F54-4526-264D-A485-70F694320863}"/>
                  </a:ext>
                </a:extLst>
              </p:cNvPr>
              <p:cNvSpPr txBox="1"/>
              <p:nvPr/>
            </p:nvSpPr>
            <p:spPr>
              <a:xfrm>
                <a:off x="500550" y="3173489"/>
                <a:ext cx="3982615" cy="156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RU" sz="1800" dirty="0"/>
                  <a:t> </a:t>
                </a:r>
              </a:p>
              <a:p>
                <a:endParaRPr lang="en-RU" sz="18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800" dirty="0"/>
                  <a:t> </a:t>
                </a:r>
              </a:p>
              <a:p>
                <a:endParaRPr lang="en-RU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𝜏𝜃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RU" sz="1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3A2F54-4526-264D-A485-70F69432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3173489"/>
                <a:ext cx="3982615" cy="1567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B408D77-D7C5-C14E-87B8-1E587DEBDD4E}"/>
              </a:ext>
            </a:extLst>
          </p:cNvPr>
          <p:cNvSpPr txBox="1"/>
          <p:nvPr/>
        </p:nvSpPr>
        <p:spPr>
          <a:xfrm>
            <a:off x="500550" y="1118847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Обновляем </a:t>
            </a:r>
            <a:r>
              <a:rPr lang="ru-RU" dirty="0" err="1"/>
              <a:t>таргеты</a:t>
            </a:r>
            <a:r>
              <a:rPr lang="ru-RU" dirty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7AF179E2-F235-5B4A-B72F-62B79AFCA3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8375746"/>
                  </p:ext>
                </p:extLst>
              </p:nvPr>
            </p:nvGraphicFramePr>
            <p:xfrm>
              <a:off x="500550" y="1689207"/>
              <a:ext cx="8410248" cy="1163765"/>
            </p:xfrm>
            <a:graphic>
              <a:graphicData uri="http://schemas.openxmlformats.org/drawingml/2006/table">
                <a:tbl>
                  <a:tblPr firstRow="1" bandRow="1">
                    <a:tableStyleId>{B623574C-9AE7-4070-A081-93A97D88BCA6}</a:tableStyleId>
                  </a:tblPr>
                  <a:tblGrid>
                    <a:gridCol w="4205124">
                      <a:extLst>
                        <a:ext uri="{9D8B030D-6E8A-4147-A177-3AD203B41FA5}">
                          <a16:colId xmlns:a16="http://schemas.microsoft.com/office/drawing/2014/main" val="2160358528"/>
                        </a:ext>
                      </a:extLst>
                    </a:gridCol>
                    <a:gridCol w="4205124">
                      <a:extLst>
                        <a:ext uri="{9D8B030D-6E8A-4147-A177-3AD203B41FA5}">
                          <a16:colId xmlns:a16="http://schemas.microsoft.com/office/drawing/2014/main" val="10642374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Double DQN</a:t>
                          </a:r>
                        </a:p>
                        <a:p>
                          <a:pPr algn="l"/>
                          <a:r>
                            <a:rPr lang="en-US" dirty="0"/>
                            <a:t>3 </a:t>
                          </a:r>
                          <a:r>
                            <a:rPr lang="ru-RU" dirty="0"/>
                            <a:t>сети: обучающаяся, предсказание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dirty="0"/>
                            <a:t> </a:t>
                          </a:r>
                          <a:br>
                            <a:rPr lang="ru-RU" dirty="0"/>
                          </a:br>
                          <a:r>
                            <a:rPr lang="ru-RU" dirty="0"/>
                            <a:t>и целевая (контроль изменений)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Dueling DQN</a:t>
                          </a:r>
                          <a:endParaRPr lang="ru-RU" dirty="0"/>
                        </a:p>
                        <a:p>
                          <a:pPr algn="l"/>
                          <a:r>
                            <a:rPr lang="en-US" dirty="0"/>
                            <a:t>3</a:t>
                          </a:r>
                          <a:r>
                            <a:rPr lang="ru-RU" dirty="0"/>
                            <a:t> сети: 2 обучающиеся (худшее предсказание) и целевая (контроль изменений)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8481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lim>
                                            </m:limLow>
                                          </m:fNam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p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sup>
                                            </m:sSup>
                                          </m:e>
                                        </m:func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ru-RU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sSup>
                                                <m:sSup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lim>
                                          </m:limLow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sSup>
                                                <m:s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p>
                                          </m:sSubSup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sSup>
                                                <m:sSup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lim>
                                          </m:limLow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sSup>
                                                <m:sSupPr>
                                                  <m:ctrlPr>
                                                    <a:rPr lang="en-US" sz="1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p>
                                          </m:sSubSup>
                                        </m:e>
                                      </m:func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4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4728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7AF179E2-F235-5B4A-B72F-62B79AFCA3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8375746"/>
                  </p:ext>
                </p:extLst>
              </p:nvPr>
            </p:nvGraphicFramePr>
            <p:xfrm>
              <a:off x="500550" y="1689207"/>
              <a:ext cx="8410248" cy="1163765"/>
            </p:xfrm>
            <a:graphic>
              <a:graphicData uri="http://schemas.openxmlformats.org/drawingml/2006/table">
                <a:tbl>
                  <a:tblPr firstRow="1" bandRow="1">
                    <a:tableStyleId>{B623574C-9AE7-4070-A081-93A97D88BCA6}</a:tableStyleId>
                  </a:tblPr>
                  <a:tblGrid>
                    <a:gridCol w="4205124">
                      <a:extLst>
                        <a:ext uri="{9D8B030D-6E8A-4147-A177-3AD203B41FA5}">
                          <a16:colId xmlns:a16="http://schemas.microsoft.com/office/drawing/2014/main" val="2160358528"/>
                        </a:ext>
                      </a:extLst>
                    </a:gridCol>
                    <a:gridCol w="4205124">
                      <a:extLst>
                        <a:ext uri="{9D8B030D-6E8A-4147-A177-3AD203B41FA5}">
                          <a16:colId xmlns:a16="http://schemas.microsoft.com/office/drawing/2014/main" val="1064237482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4"/>
                          <a:stretch>
                            <a:fillRect l="-301" t="-1724" r="-100000" b="-6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Dueling DQN</a:t>
                          </a:r>
                          <a:endParaRPr lang="ru-RU" dirty="0"/>
                        </a:p>
                        <a:p>
                          <a:pPr algn="l"/>
                          <a:r>
                            <a:rPr lang="en-US" dirty="0"/>
                            <a:t>3</a:t>
                          </a:r>
                          <a:r>
                            <a:rPr lang="ru-RU" dirty="0"/>
                            <a:t> сети: 2 обучающиеся (худшее предсказание) и целевая (контроль изменений)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8481484"/>
                      </a:ext>
                    </a:extLst>
                  </a:tr>
                  <a:tr h="432245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4"/>
                          <a:stretch>
                            <a:fillRect l="-301" t="-173529" r="-1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4"/>
                          <a:stretch>
                            <a:fillRect l="-100604" t="-173529" r="-302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4728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0105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1CD1D-A55C-3441-961B-9A97765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алгоритмов </a:t>
            </a:r>
            <a:r>
              <a:rPr lang="en-US" dirty="0"/>
              <a:t>RL</a:t>
            </a:r>
            <a:endParaRPr lang="en-T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23CBB6-9E3B-5D4A-ABE9-B9AA7A6458FA}"/>
              </a:ext>
            </a:extLst>
          </p:cNvPr>
          <p:cNvSpPr/>
          <p:nvPr/>
        </p:nvSpPr>
        <p:spPr>
          <a:xfrm>
            <a:off x="4035020" y="1091429"/>
            <a:ext cx="1073960" cy="4382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RL Algorithms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CE2439-344B-844B-9867-EB4C6A5132A8}"/>
              </a:ext>
            </a:extLst>
          </p:cNvPr>
          <p:cNvSpPr/>
          <p:nvPr/>
        </p:nvSpPr>
        <p:spPr>
          <a:xfrm>
            <a:off x="1872452" y="1091429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Model-free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ED1F50-6B5D-2347-9EE4-2CD4BAABD013}"/>
              </a:ext>
            </a:extLst>
          </p:cNvPr>
          <p:cNvSpPr/>
          <p:nvPr/>
        </p:nvSpPr>
        <p:spPr>
          <a:xfrm>
            <a:off x="6197589" y="1091429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Model-based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C5F1E56-FF27-B04C-83E6-4B92D82FAD0C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2946412" y="1310536"/>
            <a:ext cx="1088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8">
            <a:extLst>
              <a:ext uri="{FF2B5EF4-FFF2-40B4-BE49-F238E27FC236}">
                <a16:creationId xmlns:a16="http://schemas.microsoft.com/office/drawing/2014/main" id="{6A120926-8349-524F-BD9A-68375F46F4E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108980" y="1310536"/>
            <a:ext cx="10886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EF20AD9-97B3-6F43-B41A-BADC332B23D1}"/>
              </a:ext>
            </a:extLst>
          </p:cNvPr>
          <p:cNvSpPr/>
          <p:nvPr/>
        </p:nvSpPr>
        <p:spPr>
          <a:xfrm>
            <a:off x="1200458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Policy Optimization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A2D8CAF-78EF-454A-B4BE-AB77D861A731}"/>
              </a:ext>
            </a:extLst>
          </p:cNvPr>
          <p:cNvSpPr/>
          <p:nvPr/>
        </p:nvSpPr>
        <p:spPr>
          <a:xfrm>
            <a:off x="2438721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Q-Learning</a:t>
            </a:r>
          </a:p>
        </p:txBody>
      </p:sp>
      <p:cxnSp>
        <p:nvCxnSpPr>
          <p:cNvPr id="15" name="Elbow Connector 8">
            <a:extLst>
              <a:ext uri="{FF2B5EF4-FFF2-40B4-BE49-F238E27FC236}">
                <a16:creationId xmlns:a16="http://schemas.microsoft.com/office/drawing/2014/main" id="{7E9E6EFB-EB94-4440-B564-66C2386C179B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5400000">
            <a:off x="1960245" y="1306836"/>
            <a:ext cx="226380" cy="67199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8">
            <a:extLst>
              <a:ext uri="{FF2B5EF4-FFF2-40B4-BE49-F238E27FC236}">
                <a16:creationId xmlns:a16="http://schemas.microsoft.com/office/drawing/2014/main" id="{83736521-F6E9-BF45-B905-73B89A805F21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16200000" flipH="1">
            <a:off x="2579376" y="1359698"/>
            <a:ext cx="226380" cy="56626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151AB6-889C-6B4A-B2B6-41CCAAF9496A}"/>
              </a:ext>
            </a:extLst>
          </p:cNvPr>
          <p:cNvSpPr/>
          <p:nvPr/>
        </p:nvSpPr>
        <p:spPr>
          <a:xfrm>
            <a:off x="5555996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Learn Model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6A4774-8494-3A47-9649-62287262141F}"/>
              </a:ext>
            </a:extLst>
          </p:cNvPr>
          <p:cNvSpPr/>
          <p:nvPr/>
        </p:nvSpPr>
        <p:spPr>
          <a:xfrm>
            <a:off x="6794537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Given Model</a:t>
            </a:r>
          </a:p>
        </p:txBody>
      </p:sp>
      <p:cxnSp>
        <p:nvCxnSpPr>
          <p:cNvPr id="29" name="Elbow Connector 8">
            <a:extLst>
              <a:ext uri="{FF2B5EF4-FFF2-40B4-BE49-F238E27FC236}">
                <a16:creationId xmlns:a16="http://schemas.microsoft.com/office/drawing/2014/main" id="{83BF5E0B-D9E2-A44C-A3C3-1EC7E7EF82B3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 rot="16200000" flipH="1">
            <a:off x="6919853" y="1344359"/>
            <a:ext cx="226380" cy="59694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8">
            <a:extLst>
              <a:ext uri="{FF2B5EF4-FFF2-40B4-BE49-F238E27FC236}">
                <a16:creationId xmlns:a16="http://schemas.microsoft.com/office/drawing/2014/main" id="{BE91FF24-2607-0F45-A2CB-E20F82CC51BA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rot="5400000">
            <a:off x="6300583" y="1322037"/>
            <a:ext cx="226380" cy="64159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FC80BF1-067B-C54B-ABF2-06C43862B832}"/>
              </a:ext>
            </a:extLst>
          </p:cNvPr>
          <p:cNvSpPr/>
          <p:nvPr/>
        </p:nvSpPr>
        <p:spPr>
          <a:xfrm>
            <a:off x="547297" y="2914110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A2C / A3C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52C766A-5AD8-FB4D-9B63-93A31BAA6E8E}"/>
              </a:ext>
            </a:extLst>
          </p:cNvPr>
          <p:cNvSpPr/>
          <p:nvPr/>
        </p:nvSpPr>
        <p:spPr>
          <a:xfrm>
            <a:off x="547297" y="3260880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PPO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D991E71-A838-5D49-ACE8-E69497F662F4}"/>
              </a:ext>
            </a:extLst>
          </p:cNvPr>
          <p:cNvSpPr/>
          <p:nvPr/>
        </p:nvSpPr>
        <p:spPr>
          <a:xfrm>
            <a:off x="547297" y="3610354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TRPO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247219A-A6CB-3744-9730-7766985B2E8B}"/>
              </a:ext>
            </a:extLst>
          </p:cNvPr>
          <p:cNvSpPr/>
          <p:nvPr/>
        </p:nvSpPr>
        <p:spPr>
          <a:xfrm>
            <a:off x="547297" y="2543969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DDPG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6CE7CE8-E53F-914A-B91F-A39CAA5B306B}"/>
              </a:ext>
            </a:extLst>
          </p:cNvPr>
          <p:cNvSpPr/>
          <p:nvPr/>
        </p:nvSpPr>
        <p:spPr>
          <a:xfrm>
            <a:off x="1966738" y="3119684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TD3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A36081-543C-9D46-B5F7-B390ED9ACD31}"/>
              </a:ext>
            </a:extLst>
          </p:cNvPr>
          <p:cNvSpPr/>
          <p:nvPr/>
        </p:nvSpPr>
        <p:spPr>
          <a:xfrm>
            <a:off x="1966738" y="3468493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SAC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4F35B5B-7159-AD4D-B4A8-147B6E7A311E}"/>
              </a:ext>
            </a:extLst>
          </p:cNvPr>
          <p:cNvSpPr/>
          <p:nvPr/>
        </p:nvSpPr>
        <p:spPr>
          <a:xfrm>
            <a:off x="3264137" y="2569068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DQN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7A9BB0D-89C5-5744-AC9F-3DDD6F10096F}"/>
              </a:ext>
            </a:extLst>
          </p:cNvPr>
          <p:cNvSpPr/>
          <p:nvPr/>
        </p:nvSpPr>
        <p:spPr>
          <a:xfrm>
            <a:off x="3264137" y="2914463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C51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B6F9911-FE1A-6943-9379-56F7C463169F}"/>
              </a:ext>
            </a:extLst>
          </p:cNvPr>
          <p:cNvSpPr/>
          <p:nvPr/>
        </p:nvSpPr>
        <p:spPr>
          <a:xfrm>
            <a:off x="3264137" y="3267445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QR-DQN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1F9E737-35EA-A749-A181-C6027FDC30F1}"/>
              </a:ext>
            </a:extLst>
          </p:cNvPr>
          <p:cNvSpPr/>
          <p:nvPr/>
        </p:nvSpPr>
        <p:spPr>
          <a:xfrm>
            <a:off x="3264137" y="3610354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HER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6D0CAAB-142B-AA43-9ADA-3673608C55C5}"/>
              </a:ext>
            </a:extLst>
          </p:cNvPr>
          <p:cNvCxnSpPr>
            <a:cxnSpLocks/>
            <a:stCxn id="13" idx="2"/>
            <a:endCxn id="39" idx="3"/>
          </p:cNvCxnSpPr>
          <p:nvPr/>
        </p:nvCxnSpPr>
        <p:spPr>
          <a:xfrm rot="5400000">
            <a:off x="1351540" y="2299931"/>
            <a:ext cx="491593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6A1883F-97C0-8E42-B68C-4D8A3E690044}"/>
              </a:ext>
            </a:extLst>
          </p:cNvPr>
          <p:cNvCxnSpPr>
            <a:cxnSpLocks/>
            <a:stCxn id="13" idx="2"/>
            <a:endCxn id="36" idx="3"/>
          </p:cNvCxnSpPr>
          <p:nvPr/>
        </p:nvCxnSpPr>
        <p:spPr>
          <a:xfrm rot="5400000">
            <a:off x="1166469" y="2485002"/>
            <a:ext cx="861734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1ADBE9E-8E72-E643-90AD-D36F51ECA0E9}"/>
              </a:ext>
            </a:extLst>
          </p:cNvPr>
          <p:cNvCxnSpPr>
            <a:cxnSpLocks/>
            <a:stCxn id="13" idx="2"/>
            <a:endCxn id="37" idx="3"/>
          </p:cNvCxnSpPr>
          <p:nvPr/>
        </p:nvCxnSpPr>
        <p:spPr>
          <a:xfrm rot="5400000">
            <a:off x="993084" y="2658387"/>
            <a:ext cx="1208504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1C4CD73A-5DEA-9A44-A23D-425D3C792981}"/>
              </a:ext>
            </a:extLst>
          </p:cNvPr>
          <p:cNvCxnSpPr>
            <a:cxnSpLocks/>
            <a:stCxn id="13" idx="2"/>
            <a:endCxn id="38" idx="3"/>
          </p:cNvCxnSpPr>
          <p:nvPr/>
        </p:nvCxnSpPr>
        <p:spPr>
          <a:xfrm rot="5400000">
            <a:off x="818347" y="2833124"/>
            <a:ext cx="1557978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8EA0B56-8CD3-8A43-8E4D-1B73B5ADD86E}"/>
              </a:ext>
            </a:extLst>
          </p:cNvPr>
          <p:cNvSpPr/>
          <p:nvPr/>
        </p:nvSpPr>
        <p:spPr>
          <a:xfrm>
            <a:off x="5023201" y="2562521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World Models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0B021F0-1C53-454E-B7F2-400671DE037D}"/>
              </a:ext>
            </a:extLst>
          </p:cNvPr>
          <p:cNvSpPr/>
          <p:nvPr/>
        </p:nvSpPr>
        <p:spPr>
          <a:xfrm>
            <a:off x="5023201" y="2907916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I2A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539C7B-77B2-514D-8EE8-DACC1367D040}"/>
              </a:ext>
            </a:extLst>
          </p:cNvPr>
          <p:cNvSpPr/>
          <p:nvPr/>
        </p:nvSpPr>
        <p:spPr>
          <a:xfrm>
            <a:off x="5023201" y="3260898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MBMF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4D89253-0737-1B41-8BE9-C055A1FB2521}"/>
              </a:ext>
            </a:extLst>
          </p:cNvPr>
          <p:cNvSpPr/>
          <p:nvPr/>
        </p:nvSpPr>
        <p:spPr>
          <a:xfrm>
            <a:off x="5023201" y="3603807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MBVE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333A2A8-E82E-A442-AE62-1DC94F2F7E23}"/>
              </a:ext>
            </a:extLst>
          </p:cNvPr>
          <p:cNvSpPr/>
          <p:nvPr/>
        </p:nvSpPr>
        <p:spPr>
          <a:xfrm>
            <a:off x="5023201" y="3946716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AlphaZero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3849C13-F259-064B-B81E-295633ACDDAB}"/>
              </a:ext>
            </a:extLst>
          </p:cNvPr>
          <p:cNvSpPr/>
          <p:nvPr/>
        </p:nvSpPr>
        <p:spPr>
          <a:xfrm>
            <a:off x="7478109" y="2562521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2183135-8593-214F-AE8A-D685C1294183}"/>
              </a:ext>
            </a:extLst>
          </p:cNvPr>
          <p:cNvSpPr/>
          <p:nvPr/>
        </p:nvSpPr>
        <p:spPr>
          <a:xfrm>
            <a:off x="7478109" y="2907916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LQR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69916BB-614D-7444-9740-3673C511EE40}"/>
              </a:ext>
            </a:extLst>
          </p:cNvPr>
          <p:cNvSpPr/>
          <p:nvPr/>
        </p:nvSpPr>
        <p:spPr>
          <a:xfrm>
            <a:off x="7478109" y="3260898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994D8146-1C40-0349-9294-E0624C4BEF02}"/>
              </a:ext>
            </a:extLst>
          </p:cNvPr>
          <p:cNvSpPr/>
          <p:nvPr/>
        </p:nvSpPr>
        <p:spPr>
          <a:xfrm>
            <a:off x="7478109" y="3603807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MCTS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08A0C1BB-EBA9-0748-AEBE-FEB5BBDC159E}"/>
              </a:ext>
            </a:extLst>
          </p:cNvPr>
          <p:cNvSpPr/>
          <p:nvPr/>
        </p:nvSpPr>
        <p:spPr>
          <a:xfrm>
            <a:off x="7478109" y="3956367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BOMB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AB5BB0F-9229-BA42-A4B4-42F9904EEA29}"/>
              </a:ext>
            </a:extLst>
          </p:cNvPr>
          <p:cNvSpPr/>
          <p:nvPr/>
        </p:nvSpPr>
        <p:spPr>
          <a:xfrm>
            <a:off x="5023201" y="4289625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CEPO</a:t>
            </a:r>
            <a:endParaRPr lang="en-TR" sz="800" dirty="0">
              <a:solidFill>
                <a:schemeClr val="tx1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0437038C-EAEA-1B4D-9A94-56932C245774}"/>
              </a:ext>
            </a:extLst>
          </p:cNvPr>
          <p:cNvCxnSpPr>
            <a:stCxn id="21" idx="2"/>
            <a:endCxn id="58" idx="3"/>
          </p:cNvCxnSpPr>
          <p:nvPr/>
        </p:nvCxnSpPr>
        <p:spPr>
          <a:xfrm rot="5400000">
            <a:off x="5757985" y="2369390"/>
            <a:ext cx="510145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ADD641D8-DBDB-D240-A539-4320862A5E00}"/>
              </a:ext>
            </a:extLst>
          </p:cNvPr>
          <p:cNvCxnSpPr>
            <a:stCxn id="21" idx="2"/>
            <a:endCxn id="59" idx="3"/>
          </p:cNvCxnSpPr>
          <p:nvPr/>
        </p:nvCxnSpPr>
        <p:spPr>
          <a:xfrm rot="5400000">
            <a:off x="5585287" y="2542088"/>
            <a:ext cx="855540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9AB7F081-AC94-8245-8273-F800A7968C86}"/>
              </a:ext>
            </a:extLst>
          </p:cNvPr>
          <p:cNvCxnSpPr>
            <a:stCxn id="21" idx="2"/>
            <a:endCxn id="60" idx="3"/>
          </p:cNvCxnSpPr>
          <p:nvPr/>
        </p:nvCxnSpPr>
        <p:spPr>
          <a:xfrm rot="5400000">
            <a:off x="5408796" y="2718579"/>
            <a:ext cx="1208522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E216C1AC-B4A7-2146-A502-3205AE3858AE}"/>
              </a:ext>
            </a:extLst>
          </p:cNvPr>
          <p:cNvCxnSpPr>
            <a:stCxn id="21" idx="2"/>
            <a:endCxn id="61" idx="3"/>
          </p:cNvCxnSpPr>
          <p:nvPr/>
        </p:nvCxnSpPr>
        <p:spPr>
          <a:xfrm rot="5400000">
            <a:off x="5237342" y="2890033"/>
            <a:ext cx="1551431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4B049A20-52AE-D947-A284-B3A9802CDEC7}"/>
              </a:ext>
            </a:extLst>
          </p:cNvPr>
          <p:cNvCxnSpPr>
            <a:stCxn id="21" idx="2"/>
            <a:endCxn id="62" idx="3"/>
          </p:cNvCxnSpPr>
          <p:nvPr/>
        </p:nvCxnSpPr>
        <p:spPr>
          <a:xfrm rot="5400000">
            <a:off x="5065887" y="3061488"/>
            <a:ext cx="1894340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1957C7C-B107-6645-921D-265BD4C355FD}"/>
              </a:ext>
            </a:extLst>
          </p:cNvPr>
          <p:cNvCxnSpPr>
            <a:stCxn id="21" idx="2"/>
            <a:endCxn id="82" idx="3"/>
          </p:cNvCxnSpPr>
          <p:nvPr/>
        </p:nvCxnSpPr>
        <p:spPr>
          <a:xfrm rot="5400000">
            <a:off x="4894433" y="3232942"/>
            <a:ext cx="2237249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36D87B16-6B00-EF47-8335-9772CBB41760}"/>
              </a:ext>
            </a:extLst>
          </p:cNvPr>
          <p:cNvCxnSpPr>
            <a:stCxn id="13" idx="2"/>
            <a:endCxn id="40" idx="1"/>
          </p:cNvCxnSpPr>
          <p:nvPr/>
        </p:nvCxnSpPr>
        <p:spPr>
          <a:xfrm rot="16200000" flipH="1">
            <a:off x="1318434" y="2613241"/>
            <a:ext cx="1067308" cy="229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53FEC617-80D5-BB43-A533-560D272D8A96}"/>
              </a:ext>
            </a:extLst>
          </p:cNvPr>
          <p:cNvCxnSpPr>
            <a:stCxn id="13" idx="2"/>
            <a:endCxn id="41" idx="1"/>
          </p:cNvCxnSpPr>
          <p:nvPr/>
        </p:nvCxnSpPr>
        <p:spPr>
          <a:xfrm rot="16200000" flipH="1">
            <a:off x="1144030" y="2787645"/>
            <a:ext cx="1416117" cy="229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DB068682-EC9B-1240-808B-8A639F70CFE7}"/>
              </a:ext>
            </a:extLst>
          </p:cNvPr>
          <p:cNvCxnSpPr>
            <a:stCxn id="14" idx="2"/>
            <a:endCxn id="42" idx="1"/>
          </p:cNvCxnSpPr>
          <p:nvPr/>
        </p:nvCxnSpPr>
        <p:spPr>
          <a:xfrm rot="16200000" flipH="1">
            <a:off x="2861573" y="2308365"/>
            <a:ext cx="516692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C7A7035-07BA-6E4F-84D4-C9E5321AB50F}"/>
              </a:ext>
            </a:extLst>
          </p:cNvPr>
          <p:cNvCxnSpPr>
            <a:stCxn id="14" idx="2"/>
            <a:endCxn id="43" idx="1"/>
          </p:cNvCxnSpPr>
          <p:nvPr/>
        </p:nvCxnSpPr>
        <p:spPr>
          <a:xfrm rot="16200000" flipH="1">
            <a:off x="2688876" y="2481062"/>
            <a:ext cx="862087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FAB7955E-6C36-C845-B987-C3FEAFE1E1A9}"/>
              </a:ext>
            </a:extLst>
          </p:cNvPr>
          <p:cNvCxnSpPr>
            <a:stCxn id="14" idx="2"/>
            <a:endCxn id="44" idx="1"/>
          </p:cNvCxnSpPr>
          <p:nvPr/>
        </p:nvCxnSpPr>
        <p:spPr>
          <a:xfrm rot="16200000" flipH="1">
            <a:off x="2512385" y="2657553"/>
            <a:ext cx="1215069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77EDEF00-1D52-C447-B334-0C89BEA91237}"/>
              </a:ext>
            </a:extLst>
          </p:cNvPr>
          <p:cNvCxnSpPr>
            <a:stCxn id="14" idx="2"/>
            <a:endCxn id="45" idx="1"/>
          </p:cNvCxnSpPr>
          <p:nvPr/>
        </p:nvCxnSpPr>
        <p:spPr>
          <a:xfrm rot="16200000" flipH="1">
            <a:off x="2340930" y="2829008"/>
            <a:ext cx="1557978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05A84CF-D2C2-DA4E-8958-F1EFB103700A}"/>
              </a:ext>
            </a:extLst>
          </p:cNvPr>
          <p:cNvCxnSpPr>
            <a:stCxn id="22" idx="2"/>
            <a:endCxn id="76" idx="1"/>
          </p:cNvCxnSpPr>
          <p:nvPr/>
        </p:nvCxnSpPr>
        <p:spPr>
          <a:xfrm rot="16200000" flipH="1">
            <a:off x="7149741" y="2376013"/>
            <a:ext cx="510145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EBA6ED20-DAF5-0F4C-81BD-AD396B65F3DB}"/>
              </a:ext>
            </a:extLst>
          </p:cNvPr>
          <p:cNvCxnSpPr>
            <a:stCxn id="22" idx="2"/>
            <a:endCxn id="77" idx="1"/>
          </p:cNvCxnSpPr>
          <p:nvPr/>
        </p:nvCxnSpPr>
        <p:spPr>
          <a:xfrm rot="16200000" flipH="1">
            <a:off x="6977043" y="2548711"/>
            <a:ext cx="855540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A5E02B76-CA79-934E-88A2-904B105FAE21}"/>
              </a:ext>
            </a:extLst>
          </p:cNvPr>
          <p:cNvCxnSpPr>
            <a:stCxn id="22" idx="2"/>
            <a:endCxn id="78" idx="1"/>
          </p:cNvCxnSpPr>
          <p:nvPr/>
        </p:nvCxnSpPr>
        <p:spPr>
          <a:xfrm rot="16200000" flipH="1">
            <a:off x="6800552" y="2725202"/>
            <a:ext cx="1208522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8B21BCF5-DBEE-5140-A62B-E70BF9A5514A}"/>
              </a:ext>
            </a:extLst>
          </p:cNvPr>
          <p:cNvCxnSpPr>
            <a:stCxn id="22" idx="2"/>
            <a:endCxn id="79" idx="1"/>
          </p:cNvCxnSpPr>
          <p:nvPr/>
        </p:nvCxnSpPr>
        <p:spPr>
          <a:xfrm rot="16200000" flipH="1">
            <a:off x="6629098" y="2896656"/>
            <a:ext cx="1551431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807CA63F-0703-C941-BA41-7C2D54DA9204}"/>
              </a:ext>
            </a:extLst>
          </p:cNvPr>
          <p:cNvCxnSpPr>
            <a:stCxn id="22" idx="2"/>
            <a:endCxn id="81" idx="1"/>
          </p:cNvCxnSpPr>
          <p:nvPr/>
        </p:nvCxnSpPr>
        <p:spPr>
          <a:xfrm rot="16200000" flipH="1">
            <a:off x="6452818" y="3072936"/>
            <a:ext cx="1903991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58561D39-0AD1-4D42-8E0D-409789498946}"/>
              </a:ext>
            </a:extLst>
          </p:cNvPr>
          <p:cNvSpPr/>
          <p:nvPr/>
        </p:nvSpPr>
        <p:spPr>
          <a:xfrm>
            <a:off x="547297" y="3946716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CMA-ES</a:t>
            </a:r>
            <a:endParaRPr lang="en-TR" sz="800" dirty="0">
              <a:solidFill>
                <a:schemeClr val="tx1"/>
              </a:solidFill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1277E37A-6238-FB47-8AED-03256CD4A946}"/>
              </a:ext>
            </a:extLst>
          </p:cNvPr>
          <p:cNvSpPr/>
          <p:nvPr/>
        </p:nvSpPr>
        <p:spPr>
          <a:xfrm>
            <a:off x="1954463" y="3817302"/>
            <a:ext cx="909936" cy="2837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ACKTR</a:t>
            </a:r>
            <a:endParaRPr lang="en-TR" sz="800" dirty="0">
              <a:solidFill>
                <a:schemeClr val="tx1"/>
              </a:solidFill>
            </a:endParaRP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BF24DBD3-1262-F443-AC37-CAE0FC96FBC9}"/>
              </a:ext>
            </a:extLst>
          </p:cNvPr>
          <p:cNvCxnSpPr>
            <a:stCxn id="13" idx="2"/>
            <a:endCxn id="121" idx="3"/>
          </p:cNvCxnSpPr>
          <p:nvPr/>
        </p:nvCxnSpPr>
        <p:spPr>
          <a:xfrm rot="5400000">
            <a:off x="650166" y="3001305"/>
            <a:ext cx="1894340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FA2D3BA2-0FEB-2843-996E-8D051A0ECC19}"/>
              </a:ext>
            </a:extLst>
          </p:cNvPr>
          <p:cNvCxnSpPr>
            <a:stCxn id="13" idx="2"/>
            <a:endCxn id="122" idx="1"/>
          </p:cNvCxnSpPr>
          <p:nvPr/>
        </p:nvCxnSpPr>
        <p:spPr>
          <a:xfrm rot="16200000" flipH="1">
            <a:off x="963487" y="2968187"/>
            <a:ext cx="1764926" cy="217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684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C3FA-C38D-344A-96E1-5045168B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B7F8A-1AFA-9748-A5D1-B0E2A3B9E9E2}"/>
              </a:ext>
            </a:extLst>
          </p:cNvPr>
          <p:cNvSpPr txBox="1"/>
          <p:nvPr/>
        </p:nvSpPr>
        <p:spPr>
          <a:xfrm>
            <a:off x="423442" y="943097"/>
            <a:ext cx="859770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/>
                </a:solidFill>
                <a:latin typeface="+mn-lt"/>
              </a:rPr>
              <a:t>С51</a:t>
            </a:r>
          </a:p>
          <a:p>
            <a:r>
              <a:rPr lang="ru-RU" dirty="0">
                <a:solidFill>
                  <a:schemeClr val="tx1"/>
                </a:solidFill>
                <a:latin typeface="+mn-lt"/>
              </a:rPr>
              <a:t>А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лгоритм, который способен оценивать неопределенность в оценках ценности действий, представляет собой расширение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Q-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learning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, которое учитывает вероятностное распределение оценок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функции.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https://arxiv.org/pdf/1707.06887.pdf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endParaRPr lang="ru-RU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>
              <a:solidFill>
                <a:schemeClr val="tx1"/>
              </a:solidFill>
              <a:latin typeface="Söhne"/>
            </a:endParaRPr>
          </a:p>
          <a:p>
            <a:r>
              <a:rPr lang="en-US" b="1" dirty="0">
                <a:solidFill>
                  <a:schemeClr val="tx1"/>
                </a:solidFill>
                <a:latin typeface="Söhne"/>
              </a:rPr>
              <a:t>QR-DQN</a:t>
            </a:r>
            <a:endParaRPr lang="ru-RU" b="1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(Quantile Regression Deep Q-Network) -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алгоритм, который расширяет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DQN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и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C51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, чтобы лучше оценивать неопределенность в оценках 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Q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функции. Вместо того, чтобы оценивать средние значения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 </a:t>
            </a:r>
            <a:r>
              <a:rPr lang="ru-RU" dirty="0">
                <a:solidFill>
                  <a:schemeClr val="tx1"/>
                </a:solidFill>
                <a:latin typeface="Söhne"/>
              </a:rPr>
              <a:t> он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оценивает квантили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  <a:hlinkClick r:id="rId3"/>
              </a:rPr>
              <a:t>https://arxiv.org/abs/1710.10044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</a:p>
          <a:p>
            <a:endParaRPr lang="en-US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US" b="1" dirty="0">
                <a:solidFill>
                  <a:schemeClr val="tx1"/>
                </a:solidFill>
                <a:latin typeface="+mn-lt"/>
              </a:rPr>
              <a:t>HER</a:t>
            </a:r>
            <a:endParaRPr lang="en-US" b="1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(Hindsight Experience Replay) -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алгоритм, который разработан для задач, где агенту не всегда удается достичь поставленных целей. Он предназначен для решения проблемы отсутствия положительного обратной связи в ранних стадиях обучения и повышения эффективности обучения в условиях неудачных попыток.</a:t>
            </a:r>
          </a:p>
          <a:p>
            <a:r>
              <a:rPr lang="en-US" dirty="0">
                <a:solidFill>
                  <a:schemeClr val="tx1"/>
                </a:solidFill>
                <a:hlinkClick r:id="rId4"/>
              </a:rPr>
              <a:t>https://arxiv.org/abs/1707.01495</a:t>
            </a:r>
            <a:r>
              <a:rPr lang="ru-RU" dirty="0">
                <a:solidFill>
                  <a:schemeClr val="tx1"/>
                </a:solidFill>
                <a:latin typeface="Söhne"/>
              </a:rPr>
              <a:t> </a:t>
            </a:r>
            <a:endParaRPr lang="en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04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C3FA-C38D-344A-96E1-5045168B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С51</a:t>
            </a:r>
            <a:br>
              <a:rPr lang="ru-RU" dirty="0"/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B7F8A-1AFA-9748-A5D1-B0E2A3B9E9E2}"/>
              </a:ext>
            </a:extLst>
          </p:cNvPr>
          <p:cNvSpPr txBox="1"/>
          <p:nvPr/>
        </p:nvSpPr>
        <p:spPr>
          <a:xfrm>
            <a:off x="423442" y="943097"/>
            <a:ext cx="85977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+mn-lt"/>
              </a:rPr>
              <a:t>А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лгоритм, который способен оценивать неопределенность в оценках ценности действий, представляет собой расширение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Q-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learning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, которое учитывает вероятностное распределение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средних оценок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функции.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https://arxiv.org/pdf/1707.06887.pdf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endParaRPr lang="ru-RU" b="0" i="0" u="none" strike="noStrike" dirty="0"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F12F43-4233-D34C-8B45-6E688EB31EEC}"/>
              </a:ext>
            </a:extLst>
          </p:cNvPr>
          <p:cNvGrpSpPr/>
          <p:nvPr/>
        </p:nvGrpSpPr>
        <p:grpSpPr>
          <a:xfrm>
            <a:off x="4041140" y="2509577"/>
            <a:ext cx="4974884" cy="2030139"/>
            <a:chOff x="1560928" y="2090244"/>
            <a:chExt cx="6022144" cy="21369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486396-771C-9147-9EC6-87D49F452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329"/>
            <a:stretch/>
          </p:blipFill>
          <p:spPr>
            <a:xfrm>
              <a:off x="1560928" y="2090244"/>
              <a:ext cx="6022144" cy="12482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4BAC80-56D3-1E46-AAD8-D82006387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773"/>
            <a:stretch/>
          </p:blipFill>
          <p:spPr>
            <a:xfrm>
              <a:off x="1560928" y="3338482"/>
              <a:ext cx="6022144" cy="88867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66AC91E-1A7C-F143-9514-65117599A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" y="2571750"/>
            <a:ext cx="3844290" cy="19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3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C3FA-C38D-344A-96E1-5045168B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QR-DQN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B7F8A-1AFA-9748-A5D1-B0E2A3B9E9E2}"/>
              </a:ext>
            </a:extLst>
          </p:cNvPr>
          <p:cNvSpPr txBox="1"/>
          <p:nvPr/>
        </p:nvSpPr>
        <p:spPr>
          <a:xfrm>
            <a:off x="423442" y="943097"/>
            <a:ext cx="85977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(Quantile Regression Deep Q-Network) -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алгоритм, который расширяет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C51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, чтобы лучше оценивать неопределенность в оценках 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Q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функции. Вместо того, чтобы оценивать средние значения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 </a:t>
            </a:r>
            <a:r>
              <a:rPr lang="ru-RU" dirty="0">
                <a:solidFill>
                  <a:schemeClr val="tx1"/>
                </a:solidFill>
                <a:latin typeface="Söhne"/>
              </a:rPr>
              <a:t> он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оценивает квантили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Q-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  <a:hlinkClick r:id="rId2"/>
              </a:rPr>
              <a:t>https://arxiv.org/abs/1710.10044</a:t>
            </a:r>
            <a:endParaRPr lang="en-US" b="0" i="0" u="none" strike="noStrike" dirty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9A1A5-A29F-FF4E-9D0F-021C8517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2" y="2353178"/>
            <a:ext cx="4506369" cy="1988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89E5F-C9F5-E240-9FD4-B5DFEE404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557" y="3530243"/>
            <a:ext cx="3600001" cy="1613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487DA-BAF8-0D44-9B52-4054723B9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872" y="1681761"/>
            <a:ext cx="3489044" cy="18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0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C3FA-C38D-344A-96E1-5045168B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B7F8A-1AFA-9748-A5D1-B0E2A3B9E9E2}"/>
              </a:ext>
            </a:extLst>
          </p:cNvPr>
          <p:cNvSpPr txBox="1"/>
          <p:nvPr/>
        </p:nvSpPr>
        <p:spPr>
          <a:xfrm>
            <a:off x="423442" y="943097"/>
            <a:ext cx="8597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(Hindsight Experience Replay) -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алгоритм, который разработан для задач, где агенту не всегда удается достичь поставленных целей. Он предназначен для решения проблемы отсутствия положительного обратной связи в ранних стадиях обучения и повышения эффективности обучения в условиях неудачных попыток.</a:t>
            </a:r>
          </a:p>
          <a:p>
            <a:r>
              <a:rPr lang="en-US" dirty="0">
                <a:solidFill>
                  <a:schemeClr val="tx1"/>
                </a:solidFill>
                <a:hlinkClick r:id="rId2"/>
              </a:rPr>
              <a:t>https://arxiv.org/abs/1707.01495</a:t>
            </a:r>
            <a:r>
              <a:rPr lang="ru-RU" dirty="0">
                <a:solidFill>
                  <a:schemeClr val="tx1"/>
                </a:solidFill>
                <a:latin typeface="Söhne"/>
              </a:rPr>
              <a:t> </a:t>
            </a:r>
            <a:endParaRPr lang="en-TR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DE07D-E096-D945-8A6D-FDFF42DE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897204"/>
            <a:ext cx="3949896" cy="3210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275DD7-5B9C-AF46-8728-DC3B33337547}"/>
              </a:ext>
            </a:extLst>
          </p:cNvPr>
          <p:cNvSpPr/>
          <p:nvPr/>
        </p:nvSpPr>
        <p:spPr>
          <a:xfrm>
            <a:off x="705746" y="3528726"/>
            <a:ext cx="3700558" cy="994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0A0AC-694B-C342-B2EC-F4E9C65B865E}"/>
              </a:ext>
            </a:extLst>
          </p:cNvPr>
          <p:cNvSpPr txBox="1"/>
          <p:nvPr/>
        </p:nvSpPr>
        <p:spPr>
          <a:xfrm>
            <a:off x="4572000" y="1862154"/>
            <a:ext cx="44001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Задается промежуточная цель, вполне достижимая и за ее достижение назначается награда.</a:t>
            </a:r>
          </a:p>
          <a:p>
            <a:r>
              <a:rPr lang="ru-RU" dirty="0"/>
              <a:t>Тем самым обеспечивая алгоритму «направление» движения к глобальной цели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79294E-06CD-A449-B5C6-0FB09A3FC1C3}"/>
              </a:ext>
            </a:extLst>
          </p:cNvPr>
          <p:cNvCxnSpPr/>
          <p:nvPr/>
        </p:nvCxnSpPr>
        <p:spPr>
          <a:xfrm>
            <a:off x="4572000" y="1897204"/>
            <a:ext cx="0" cy="1146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54E378-DC40-D043-A140-A8E95D9577EF}"/>
              </a:ext>
            </a:extLst>
          </p:cNvPr>
          <p:cNvCxnSpPr/>
          <p:nvPr/>
        </p:nvCxnSpPr>
        <p:spPr>
          <a:xfrm>
            <a:off x="4572000" y="3037842"/>
            <a:ext cx="4056499" cy="1220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4249DD-9848-A24F-810F-EACA1F36CE42}"/>
              </a:ext>
            </a:extLst>
          </p:cNvPr>
          <p:cNvCxnSpPr>
            <a:endCxn id="5" idx="3"/>
          </p:cNvCxnSpPr>
          <p:nvPr/>
        </p:nvCxnSpPr>
        <p:spPr>
          <a:xfrm flipH="1">
            <a:off x="4450446" y="3043909"/>
            <a:ext cx="121554" cy="45837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DE66D3D-6EAD-D840-867D-D88BD0C8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642" y="3194444"/>
            <a:ext cx="4187649" cy="170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2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4" name="Google Shape;283;p53">
            <a:extLst>
              <a:ext uri="{FF2B5EF4-FFF2-40B4-BE49-F238E27FC236}">
                <a16:creationId xmlns:a16="http://schemas.microsoft.com/office/drawing/2014/main" id="{936422AA-148B-024E-A4BD-7D9102DA5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337713"/>
              </p:ext>
            </p:extLst>
          </p:nvPr>
        </p:nvGraphicFramePr>
        <p:xfrm>
          <a:off x="952500" y="1495472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DQN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примере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CartPole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Сравнить результат с работой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framework’a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StableBaseLine3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 dirty="0">
                <a:hlinkClick r:id="rId3"/>
              </a:rPr>
              <a:t>https://pytorch.org/tutorials/intermediate/mario_rl_tutorial.html</a:t>
            </a:r>
            <a:r>
              <a:rPr lang="en-GB" sz="1300" dirty="0"/>
              <a:t> – </a:t>
            </a:r>
            <a:r>
              <a:rPr lang="ru-RU" sz="1300" dirty="0"/>
              <a:t>реализация для экранной игры. Учить долго и тяжело, но в качестве примера для будущих задач вполне неплохо.</a:t>
            </a:r>
            <a:endParaRPr lang="en-GB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 dirty="0">
                <a:hlinkClick r:id="rId4"/>
              </a:rPr>
              <a:t>https://www.mlq.ai/guide-to-deep-reinforcement-learning/</a:t>
            </a:r>
            <a:r>
              <a:rPr lang="en-GB" sz="1300" dirty="0"/>
              <a:t> - </a:t>
            </a:r>
            <a:r>
              <a:rPr lang="ru-RU" sz="1300" dirty="0"/>
              <a:t>обзор алгоритмов </a:t>
            </a:r>
            <a:r>
              <a:rPr lang="en-US" sz="1300" dirty="0"/>
              <a:t>RL.</a:t>
            </a:r>
            <a:endParaRPr lang="en-GB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 dirty="0">
                <a:hlinkClick r:id="rId5"/>
              </a:rPr>
              <a:t>https://towardsdatascience.com/double-deep-q-networks-905dd8325412</a:t>
            </a:r>
            <a:r>
              <a:rPr lang="en-GB" sz="1300" dirty="0"/>
              <a:t> - DDQN.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 dirty="0">
                <a:hlinkClick r:id="rId6"/>
              </a:rPr>
              <a:t>https://towardsdatascience.com/deep-q-network-dqn-i-bce08bdf2af</a:t>
            </a:r>
            <a:r>
              <a:rPr lang="en-GB" sz="1300" dirty="0"/>
              <a:t> – </a:t>
            </a:r>
            <a:r>
              <a:rPr lang="ru-RU" sz="1300" dirty="0"/>
              <a:t>Хорошее объяснение на пальцах, но не рабочие примеры </a:t>
            </a:r>
            <a:r>
              <a:rPr lang="ru-RU" sz="1300" dirty="0">
                <a:sym typeface="Wingdings" pitchFamily="2" charset="2"/>
              </a:rPr>
              <a:t> </a:t>
            </a:r>
            <a:endParaRPr lang="en-GB" sz="13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3030273496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проблему большой размерности для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q-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приближение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-функции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нейросетями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DQN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пути улучшения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DQN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89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3876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13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.0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8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.2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4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 – 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Deep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Policy Gradient (PG)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алгоритм</a:t>
            </a:r>
          </a:p>
        </p:txBody>
      </p:sp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474B44E9-AFFA-114E-9F73-EE4EED93E53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615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77839C67-3608-CE47-AE5E-5755947502A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3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024DCA-E77E-3B42-8BD6-76118D8AD4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dirty="0"/>
              <a:t>Deep Q Network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615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B6C0B-391F-E646-B875-92F9CA29F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FCC69E03-9DBF-494A-9B34-980047DF6F9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/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8"/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0"/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18339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7125" y="24623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Алгоритм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DQN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99825" y="371913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Улучшения алгоритма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74940" y="309073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DQN +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ReplayBuffer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2"/>
          <p:cNvCxnSpPr>
            <a:cxnSpLocks/>
            <a:stCxn id="267" idx="1"/>
            <a:endCxn id="269" idx="1"/>
          </p:cNvCxnSpPr>
          <p:nvPr/>
        </p:nvCxnSpPr>
        <p:spPr>
          <a:xfrm rot="10800000" flipH="1" flipV="1">
            <a:off x="786525" y="1393625"/>
            <a:ext cx="600" cy="628402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rot="10800000" flipV="1">
            <a:off x="787125" y="2022027"/>
            <a:ext cx="12700" cy="62840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cxnSpLocks/>
            <a:stCxn id="270" idx="1"/>
            <a:endCxn id="272" idx="1"/>
          </p:cNvCxnSpPr>
          <p:nvPr/>
        </p:nvCxnSpPr>
        <p:spPr>
          <a:xfrm rot="10800000" flipV="1">
            <a:off x="774941" y="2650429"/>
            <a:ext cx="12185" cy="628402"/>
          </a:xfrm>
          <a:prstGeom prst="curvedConnector3">
            <a:avLst>
              <a:gd name="adj1" fmla="val 197607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8" name="Google Shape;272;p52">
            <a:extLst>
              <a:ext uri="{FF2B5EF4-FFF2-40B4-BE49-F238E27FC236}">
                <a16:creationId xmlns:a16="http://schemas.microsoft.com/office/drawing/2014/main" id="{D431EAF1-5808-7F4D-8FC1-9FBBFE2350DA}"/>
              </a:ext>
            </a:extLst>
          </p:cNvPr>
          <p:cNvSpPr/>
          <p:nvPr/>
        </p:nvSpPr>
        <p:spPr>
          <a:xfrm>
            <a:off x="786525" y="434753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Общий обзор алгоритмов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277;p52">
            <a:extLst>
              <a:ext uri="{FF2B5EF4-FFF2-40B4-BE49-F238E27FC236}">
                <a16:creationId xmlns:a16="http://schemas.microsoft.com/office/drawing/2014/main" id="{DC4A3018-ECE4-2B44-A92A-BC0573E577C3}"/>
              </a:ext>
            </a:extLst>
          </p:cNvPr>
          <p:cNvCxnSpPr>
            <a:cxnSpLocks/>
            <a:stCxn id="272" idx="1"/>
            <a:endCxn id="271" idx="1"/>
          </p:cNvCxnSpPr>
          <p:nvPr/>
        </p:nvCxnSpPr>
        <p:spPr>
          <a:xfrm rot="10800000" flipH="1" flipV="1">
            <a:off x="774939" y="3278831"/>
            <a:ext cx="24885" cy="628402"/>
          </a:xfrm>
          <a:prstGeom prst="curvedConnector3">
            <a:avLst>
              <a:gd name="adj1" fmla="val -918626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" name="Google Shape;277;p52">
            <a:extLst>
              <a:ext uri="{FF2B5EF4-FFF2-40B4-BE49-F238E27FC236}">
                <a16:creationId xmlns:a16="http://schemas.microsoft.com/office/drawing/2014/main" id="{F7CCCBE8-639F-B943-8316-3A7DD2F0B684}"/>
              </a:ext>
            </a:extLst>
          </p:cNvPr>
          <p:cNvCxnSpPr>
            <a:cxnSpLocks/>
            <a:stCxn id="271" idx="1"/>
            <a:endCxn id="28" idx="1"/>
          </p:cNvCxnSpPr>
          <p:nvPr/>
        </p:nvCxnSpPr>
        <p:spPr>
          <a:xfrm rot="10800000" flipV="1">
            <a:off x="786525" y="3907233"/>
            <a:ext cx="13300" cy="628404"/>
          </a:xfrm>
          <a:prstGeom prst="curvedConnector3">
            <a:avLst>
              <a:gd name="adj1" fmla="val 181879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04FD1A-DAFB-984D-AA84-699B408ECC16}"/>
              </a:ext>
            </a:extLst>
          </p:cNvPr>
          <p:cNvGrpSpPr/>
          <p:nvPr/>
        </p:nvGrpSpPr>
        <p:grpSpPr>
          <a:xfrm>
            <a:off x="5362873" y="598538"/>
            <a:ext cx="3139518" cy="4011545"/>
            <a:chOff x="5362873" y="598538"/>
            <a:chExt cx="3139518" cy="40115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B58BFF-5376-8241-BE03-81F21602E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890"/>
            <a:stretch/>
          </p:blipFill>
          <p:spPr>
            <a:xfrm>
              <a:off x="5362873" y="598538"/>
              <a:ext cx="3054665" cy="215693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DCFFC0-4300-3648-B859-55853B0256D4}"/>
                </a:ext>
              </a:extLst>
            </p:cNvPr>
            <p:cNvSpPr/>
            <p:nvPr/>
          </p:nvSpPr>
          <p:spPr>
            <a:xfrm>
              <a:off x="5389792" y="598538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B71E481-D0AE-1B45-B217-D6E6D6265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78"/>
            <a:stretch/>
          </p:blipFill>
          <p:spPr>
            <a:xfrm>
              <a:off x="5917445" y="2846057"/>
              <a:ext cx="2500093" cy="176402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D1C180-95FC-2843-841A-8EDC89253312}"/>
                </a:ext>
              </a:extLst>
            </p:cNvPr>
            <p:cNvSpPr/>
            <p:nvPr/>
          </p:nvSpPr>
          <p:spPr>
            <a:xfrm>
              <a:off x="8126645" y="2828340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276384436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приближение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q-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нейросетями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Q-Network (DQN)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пути улучшения алгоритма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DQN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2334541899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задачи обучения с подкреплением для непрерывных сред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базу для перехода к реальным задачам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Применение классического </a:t>
            </a:r>
            <a:r>
              <a:rPr lang="en-US" sz="4900" dirty="0"/>
              <a:t>RL</a:t>
            </a:r>
            <a:br>
              <a:rPr lang="en-US" sz="4900" dirty="0"/>
            </a:br>
            <a:r>
              <a:rPr lang="ru-RU" sz="4900" dirty="0"/>
              <a:t>в непрерывной среде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7187</TotalTime>
  <Words>1665</Words>
  <Application>Microsoft Macintosh PowerPoint</Application>
  <PresentationFormat>On-screen Show (16:9)</PresentationFormat>
  <Paragraphs>285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Google Sans</vt:lpstr>
      <vt:lpstr>Söhne</vt:lpstr>
      <vt:lpstr>Arial</vt:lpstr>
      <vt:lpstr>Courier New</vt:lpstr>
      <vt:lpstr>Helvetica Neue</vt:lpstr>
      <vt:lpstr>STIXMathJax_Normal-italic</vt:lpstr>
      <vt:lpstr>Roboto</vt:lpstr>
      <vt:lpstr>STIXMathJax_Variants</vt:lpstr>
      <vt:lpstr>Symbol</vt:lpstr>
      <vt:lpstr>STIXMathJax_Main</vt:lpstr>
      <vt:lpstr>Apple Chancery</vt:lpstr>
      <vt:lpstr>Cambria Math</vt:lpstr>
      <vt:lpstr>Светлая тема</vt:lpstr>
      <vt:lpstr>Светлая тема</vt:lpstr>
      <vt:lpstr>ML Advanced Deep Q Network</vt:lpstr>
      <vt:lpstr>Проверить, идет ли запись</vt:lpstr>
      <vt:lpstr>Правила вебинара</vt:lpstr>
      <vt:lpstr>ML Advanced Deep Q Network </vt:lpstr>
      <vt:lpstr>Карта курса</vt:lpstr>
      <vt:lpstr>Маршрут вебинара</vt:lpstr>
      <vt:lpstr>Цели вебинара</vt:lpstr>
      <vt:lpstr>Смысл</vt:lpstr>
      <vt:lpstr>Применение классического RL в непрерывной среде</vt:lpstr>
      <vt:lpstr>CartPole</vt:lpstr>
      <vt:lpstr>SARSA and Q-learning</vt:lpstr>
      <vt:lpstr>CartPole дискретизация среды</vt:lpstr>
      <vt:lpstr>Постановка задачи</vt:lpstr>
      <vt:lpstr>Markov Property</vt:lpstr>
      <vt:lpstr>Q-learning</vt:lpstr>
      <vt:lpstr>Q-learning update for NN</vt:lpstr>
      <vt:lpstr>Q-learning update for NN</vt:lpstr>
      <vt:lpstr>Алгоритм DQN</vt:lpstr>
      <vt:lpstr>Deep Q-learning Network</vt:lpstr>
      <vt:lpstr>Deep Q-learning Network</vt:lpstr>
      <vt:lpstr>Улучшение DQN – Experience Replay Buffer</vt:lpstr>
      <vt:lpstr>Улучшение DQN – Fixed target network</vt:lpstr>
      <vt:lpstr>DQN</vt:lpstr>
      <vt:lpstr>Double &amp; dueling DQN</vt:lpstr>
      <vt:lpstr>Обзор алгоритмов RL</vt:lpstr>
      <vt:lpstr>Улучшения</vt:lpstr>
      <vt:lpstr>С51 </vt:lpstr>
      <vt:lpstr>QR-DQN  </vt:lpstr>
      <vt:lpstr>HER  </vt:lpstr>
      <vt:lpstr>Практика</vt:lpstr>
      <vt:lpstr>Практика</vt:lpstr>
      <vt:lpstr>Список материалов для изучения</vt:lpstr>
      <vt:lpstr>Вопросы?</vt:lpstr>
      <vt:lpstr>Цели вебинара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59</cp:revision>
  <dcterms:modified xsi:type="dcterms:W3CDTF">2024-08-08T12:23:10Z</dcterms:modified>
</cp:coreProperties>
</file>